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2"/>
  </p:notesMasterIdLst>
  <p:sldIdLst>
    <p:sldId id="285" r:id="rId2"/>
    <p:sldId id="256" r:id="rId3"/>
    <p:sldId id="257" r:id="rId4"/>
    <p:sldId id="258" r:id="rId5"/>
    <p:sldId id="260" r:id="rId6"/>
    <p:sldId id="259" r:id="rId7"/>
    <p:sldId id="263" r:id="rId8"/>
    <p:sldId id="261" r:id="rId9"/>
    <p:sldId id="262" r:id="rId10"/>
    <p:sldId id="264" r:id="rId11"/>
    <p:sldId id="267" r:id="rId12"/>
    <p:sldId id="265" r:id="rId13"/>
    <p:sldId id="266" r:id="rId14"/>
    <p:sldId id="268" r:id="rId15"/>
    <p:sldId id="276" r:id="rId16"/>
    <p:sldId id="269" r:id="rId17"/>
    <p:sldId id="271" r:id="rId18"/>
    <p:sldId id="270" r:id="rId19"/>
    <p:sldId id="273" r:id="rId20"/>
    <p:sldId id="272" r:id="rId21"/>
    <p:sldId id="274" r:id="rId22"/>
    <p:sldId id="275" r:id="rId23"/>
    <p:sldId id="277" r:id="rId24"/>
    <p:sldId id="280" r:id="rId25"/>
    <p:sldId id="281" r:id="rId26"/>
    <p:sldId id="282" r:id="rId27"/>
    <p:sldId id="283" r:id="rId28"/>
    <p:sldId id="278" r:id="rId29"/>
    <p:sldId id="279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155"/>
    <a:srgbClr val="53B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495"/>
  </p:normalViewPr>
  <p:slideViewPr>
    <p:cSldViewPr snapToGrid="0" snapToObjects="1">
      <p:cViewPr varScale="1">
        <p:scale>
          <a:sx n="107" d="100"/>
          <a:sy n="107" d="100"/>
        </p:scale>
        <p:origin x="6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8CE00-5AD4-4142-A180-73E0FD5434D0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BA1AA-81FC-2E44-B1B3-415FD44C37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8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BA1AA-81FC-2E44-B1B3-415FD44C37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0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ACC9B0-A3B2-B040-A394-EAE723514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97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9BC78-2870-644B-940D-445C5D37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&amp; companies vs digital health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C99747-D23D-154D-BE51-A7B8CCE12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 or external challenge and opportunity</a:t>
            </a:r>
          </a:p>
          <a:p>
            <a:r>
              <a:rPr lang="en-US" dirty="0"/>
              <a:t>Needed to make change vs wanted change</a:t>
            </a:r>
          </a:p>
          <a:p>
            <a:r>
              <a:rPr lang="en-US" dirty="0"/>
              <a:t>Money vs ideas </a:t>
            </a:r>
          </a:p>
          <a:p>
            <a:r>
              <a:rPr lang="en-US" dirty="0"/>
              <a:t>Open vs closed</a:t>
            </a:r>
          </a:p>
          <a:p>
            <a:pPr marL="0" indent="0">
              <a:buNone/>
            </a:pPr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53D63B-466B-C247-971C-7947D4096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1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69154-E175-4540-8ECA-536FA6BC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vision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A06CF2-61A5-C74A-8E62-AC524D6C8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Digital health enables me to </a:t>
            </a:r>
            <a:r>
              <a:rPr lang="en-US" dirty="0">
                <a:solidFill>
                  <a:srgbClr val="53BBD2"/>
                </a:solidFill>
              </a:rPr>
              <a:t>live my life to the fullest </a:t>
            </a:r>
            <a:r>
              <a:rPr lang="en-US" dirty="0"/>
              <a:t>whilst providing my </a:t>
            </a:r>
            <a:r>
              <a:rPr lang="en-US" dirty="0">
                <a:solidFill>
                  <a:srgbClr val="53BBD2"/>
                </a:solidFill>
              </a:rPr>
              <a:t>valuable insights </a:t>
            </a:r>
            <a:r>
              <a:rPr lang="en-US" dirty="0"/>
              <a:t>on how I can </a:t>
            </a:r>
            <a:r>
              <a:rPr lang="en-US" dirty="0">
                <a:solidFill>
                  <a:srgbClr val="53BBD2"/>
                </a:solidFill>
              </a:rPr>
              <a:t>improve</a:t>
            </a:r>
            <a:r>
              <a:rPr lang="en-US" dirty="0"/>
              <a:t> my current </a:t>
            </a:r>
            <a:r>
              <a:rPr lang="en-US" dirty="0">
                <a:solidFill>
                  <a:srgbClr val="53BBD2"/>
                </a:solidFill>
              </a:rPr>
              <a:t>treatment</a:t>
            </a:r>
            <a:r>
              <a:rPr lang="en-US" dirty="0"/>
              <a:t>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4F90A7-81B6-EB48-B802-004B66714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58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3AAD4-E060-E147-9310-A246C279E2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E94155"/>
                </a:solidFill>
              </a:rPr>
              <a:t>The digital gap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6878B5C-7C3B-224A-B4AA-F0B8ED485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4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63054F-5CBC-1540-9E58-FDE4F0EA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vs</a:t>
            </a:r>
            <a:br>
              <a:rPr lang="en-US" dirty="0"/>
            </a:br>
            <a:r>
              <a:rPr lang="en-US" dirty="0"/>
              <a:t>what we want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E73681-7473-A543-BB3D-588CDC115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003460"/>
            <a:ext cx="7315200" cy="3981287"/>
          </a:xfrm>
        </p:spPr>
        <p:txBody>
          <a:bodyPr/>
          <a:lstStyle/>
          <a:p>
            <a:r>
              <a:rPr lang="en-US" dirty="0"/>
              <a:t>Open systems so we can customize(=personalized medicine)</a:t>
            </a:r>
          </a:p>
          <a:p>
            <a:r>
              <a:rPr lang="en-US" dirty="0"/>
              <a:t>Flexible legal/governmental systems</a:t>
            </a:r>
          </a:p>
          <a:p>
            <a:r>
              <a:rPr lang="en-US" dirty="0"/>
              <a:t>Hardware, software and wetware</a:t>
            </a:r>
          </a:p>
          <a:p>
            <a:r>
              <a:rPr lang="nl-BE" i="1" dirty="0"/>
              <a:t>Interoperable data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nl-BE" i="1" dirty="0"/>
              <a:t>“The problem and its solution will get closer in person, space, and time. </a:t>
            </a:r>
            <a:r>
              <a:rPr lang="nl-BE" b="1" i="1" dirty="0"/>
              <a:t>We are not waiting.” - Tidepool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E7A6D73-C49F-B845-8AE3-4A9F4790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4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0FA30-B501-B84C-8F2B-36FE971E5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E94155"/>
                </a:solidFill>
              </a:rPr>
              <a:t>DIY APS</a:t>
            </a:r>
            <a:r>
              <a:rPr lang="en-US" sz="2400" dirty="0">
                <a:solidFill>
                  <a:srgbClr val="E94155"/>
                </a:solidFill>
              </a:rPr>
              <a:t>(do it yourself artificial pancreas system)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30D311F-FD1C-2640-BF6D-05A8601A71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good case practice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23756F-A927-364D-97A4-5F7F982C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7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681577AD-DA5F-48B3-8FB9-5199BA9E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5350"/>
            <a:ext cx="4642228" cy="533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DC998D-4881-064D-8175-4616E39E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dirty="0"/>
              <a:t>A quick intro to diabetes type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6A9A7-03DF-9F40-A05C-C68F94EC7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Pancreas does no longer produce insulin</a:t>
            </a:r>
          </a:p>
          <a:p>
            <a:r>
              <a:rPr lang="en-US" dirty="0">
                <a:solidFill>
                  <a:srgbClr val="FFFFFF"/>
                </a:solidFill>
              </a:rPr>
              <a:t>Pancreas replaced by my brains and tools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E654E5-E78E-9E40-85F4-9EB4E5AF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021" y="759599"/>
            <a:ext cx="5330650" cy="53306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C7DB9D4-B8AF-694E-8952-149A6B0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96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D8C47-1B4A-2E40-8621-A0AC7193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2250A1-8DF0-FE45-A6E6-F4B6CED3E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Pumps, meters and CGMs from different </a:t>
            </a:r>
            <a:r>
              <a:rPr lang="en-US" dirty="0" err="1"/>
              <a:t>manifractures</a:t>
            </a:r>
            <a:endParaRPr lang="en-US" dirty="0"/>
          </a:p>
          <a:p>
            <a:r>
              <a:rPr lang="en-US" dirty="0"/>
              <a:t>We know something that they don’t(or that’s what we believe)</a:t>
            </a:r>
          </a:p>
          <a:p>
            <a:r>
              <a:rPr lang="en-US" dirty="0"/>
              <a:t>Passion </a:t>
            </a:r>
          </a:p>
          <a:p>
            <a:r>
              <a:rPr lang="en-US" dirty="0"/>
              <a:t>Different breeds</a:t>
            </a:r>
          </a:p>
          <a:p>
            <a:r>
              <a:rPr lang="en-US" dirty="0"/>
              <a:t>Real-life practices of opportunities</a:t>
            </a:r>
          </a:p>
          <a:p>
            <a:r>
              <a:rPr lang="en-US" dirty="0"/>
              <a:t>Struggle connects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6B7090-2796-4844-B1F0-4147C5A9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70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69373E92-F88D-4F0A-94DF-393703E7D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8" y="46653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629DAA0-ADF6-43FD-9C99-483F722B5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288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C383DC-B89F-F44B-8AB7-9576875C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4705801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Patient reality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62A87437-FE0E-1B4F-A11C-575269738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32" r="1" b="1"/>
          <a:stretch/>
        </p:blipFill>
        <p:spPr>
          <a:xfrm>
            <a:off x="6586977" y="1370089"/>
            <a:ext cx="4908848" cy="410966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32C8C35-BF44-4CFB-9754-81F07C98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D77AA54-5452-E143-82DF-1E661E736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70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F0E51-CC05-EC4E-86F3-8AE18F11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steps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8D545E-4732-5644-9089-13A168948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Trial and error</a:t>
            </a:r>
          </a:p>
          <a:p>
            <a:r>
              <a:rPr lang="en-US" dirty="0"/>
              <a:t>Community learning</a:t>
            </a:r>
          </a:p>
          <a:p>
            <a:r>
              <a:rPr lang="en-US" dirty="0"/>
              <a:t>Some background in coding</a:t>
            </a:r>
          </a:p>
          <a:p>
            <a:r>
              <a:rPr lang="en-US" dirty="0"/>
              <a:t>Ownership bottom up</a:t>
            </a:r>
          </a:p>
          <a:p>
            <a:r>
              <a:rPr lang="en-US" dirty="0"/>
              <a:t>Not reinventing hardware but use through software</a:t>
            </a: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8B3F93-FA96-8044-8A63-6A660E7C5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24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9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48A7F9-5ABE-3B46-A39F-9F575020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/>
              <a:t>What is DIY APS?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08A975CE-F17D-4143-B319-91609AF2D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950" y="759599"/>
            <a:ext cx="5330650" cy="5330650"/>
          </a:xfrm>
          <a:prstGeom prst="rect">
            <a:avLst/>
          </a:prstGeom>
        </p:spPr>
      </p:pic>
      <p:sp>
        <p:nvSpPr>
          <p:cNvPr id="34" name="Rectangle 27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FAC0A7F-CEC7-1B42-A262-B0DCAF8C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3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699FE-992C-1C4A-ABB7-8CA5877E3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#WEARENOT</a:t>
            </a: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/>
              <a:t>AITING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FB2743-914C-A647-9187-29C178C558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OR patient perspectives on the booming of digital health solutions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C91B4A5-1471-104B-AE68-2C843B6825DA}"/>
              </a:ext>
            </a:extLst>
          </p:cNvPr>
          <p:cNvSpPr txBox="1"/>
          <p:nvPr/>
        </p:nvSpPr>
        <p:spPr>
          <a:xfrm>
            <a:off x="9606455" y="1988125"/>
            <a:ext cx="237244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3BBD2"/>
                </a:solidFill>
              </a:rPr>
              <a:t>Margot Vanfleteren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53BBD2"/>
                </a:solidFill>
              </a:rPr>
              <a:t>Type 1 diabetes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53BBD2"/>
                </a:solidFill>
              </a:rPr>
              <a:t>Health Sciences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53BBD2"/>
                </a:solidFill>
              </a:rPr>
              <a:t>Patient Expert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53BBD2"/>
                </a:solidFill>
              </a:rPr>
              <a:t>Travelled the world </a:t>
            </a:r>
            <a:br>
              <a:rPr lang="en-US" dirty="0">
                <a:solidFill>
                  <a:srgbClr val="53BBD2"/>
                </a:solidFill>
              </a:rPr>
            </a:br>
            <a:r>
              <a:rPr lang="en-US" dirty="0">
                <a:solidFill>
                  <a:srgbClr val="53BBD2"/>
                </a:solidFill>
              </a:rPr>
              <a:t>for and with </a:t>
            </a:r>
            <a:br>
              <a:rPr lang="en-US" dirty="0">
                <a:solidFill>
                  <a:srgbClr val="53BBD2"/>
                </a:solidFill>
              </a:rPr>
            </a:br>
            <a:r>
              <a:rPr lang="en-US" dirty="0">
                <a:solidFill>
                  <a:srgbClr val="53BBD2"/>
                </a:solidFill>
              </a:rPr>
              <a:t>type 1 diabetes</a:t>
            </a:r>
          </a:p>
          <a:p>
            <a:endParaRPr lang="en-US" dirty="0">
              <a:solidFill>
                <a:srgbClr val="53BBD2"/>
              </a:solidFill>
            </a:endParaRPr>
          </a:p>
          <a:p>
            <a:pPr lvl="2"/>
            <a:r>
              <a:rPr lang="en-US" dirty="0">
                <a:solidFill>
                  <a:srgbClr val="E94155"/>
                </a:solidFill>
              </a:rPr>
              <a:t>Let’s connect</a:t>
            </a:r>
          </a:p>
          <a:p>
            <a:pPr lvl="2"/>
            <a:r>
              <a:rPr lang="en-US" dirty="0">
                <a:solidFill>
                  <a:srgbClr val="E94155"/>
                </a:solidFill>
              </a:rPr>
              <a:t>@</a:t>
            </a:r>
            <a:r>
              <a:rPr lang="en-US" dirty="0" err="1">
                <a:solidFill>
                  <a:srgbClr val="E94155"/>
                </a:solidFill>
              </a:rPr>
              <a:t>MargotVF</a:t>
            </a:r>
            <a:endParaRPr lang="en-US" dirty="0">
              <a:solidFill>
                <a:srgbClr val="E94155"/>
              </a:solidFill>
            </a:endParaRPr>
          </a:p>
          <a:p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5C32C81-14A6-F140-BF2B-C05549504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21" y="4266113"/>
            <a:ext cx="707548" cy="5751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6681FCA-3CD5-A24F-82F7-EA6AF22C6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18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C549D-1FD7-3A4B-8BAB-419AE427E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error we needed/have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7DD70E-338D-5F4A-AC9E-735E9F57A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power of evidence</a:t>
            </a:r>
          </a:p>
          <a:p>
            <a:pPr lvl="1"/>
            <a:r>
              <a:rPr lang="en-US" dirty="0"/>
              <a:t>Open APS research consortium</a:t>
            </a:r>
          </a:p>
          <a:p>
            <a:r>
              <a:rPr lang="en-US" dirty="0"/>
              <a:t>How to best share data</a:t>
            </a:r>
          </a:p>
          <a:p>
            <a:pPr lvl="1"/>
            <a:r>
              <a:rPr lang="en-US" dirty="0"/>
              <a:t>GITHUB</a:t>
            </a:r>
          </a:p>
          <a:p>
            <a:r>
              <a:rPr lang="en-US" dirty="0"/>
              <a:t>Warranties, legal boundaries</a:t>
            </a:r>
          </a:p>
          <a:p>
            <a:r>
              <a:rPr lang="en-US" dirty="0"/>
              <a:t>Healthcare systems</a:t>
            </a:r>
          </a:p>
          <a:p>
            <a:r>
              <a:rPr lang="en-US" dirty="0"/>
              <a:t>AI learning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5375EC5-7506-3D4F-AD5F-3FDCB653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9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246FB-3FE2-4D4A-826C-329D1735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go for catalog options?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07D4EB-B97F-814B-B044-1A99159A6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customizable(enough)</a:t>
            </a:r>
          </a:p>
          <a:p>
            <a:r>
              <a:rPr lang="en-US" dirty="0"/>
              <a:t>Self building = understanding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3ECC06-5F99-FF4B-AAE1-46ED2DF4D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27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ECB84-70D1-0F41-98F8-836CCE47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05B356-399A-D848-9109-68FF89F7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paper on DIY APS published</a:t>
            </a:r>
          </a:p>
          <a:p>
            <a:r>
              <a:rPr lang="en-US" dirty="0"/>
              <a:t>30 000 users in over 30 countries</a:t>
            </a:r>
          </a:p>
          <a:p>
            <a:r>
              <a:rPr lang="en-US" dirty="0"/>
              <a:t>Making use of (partially) reimbursed technologies</a:t>
            </a:r>
          </a:p>
          <a:p>
            <a:r>
              <a:rPr lang="en-US" dirty="0"/>
              <a:t>Patients taking care into own hands</a:t>
            </a: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228C51-1F04-AD42-851D-01924B85D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73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9AC62-1CD5-AB45-8647-6A9908DF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DIY APS in BE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E4DB02-D4E4-CE4B-9B9D-D69673724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adapters</a:t>
            </a:r>
          </a:p>
          <a:p>
            <a:r>
              <a:rPr lang="en-US" dirty="0"/>
              <a:t>Difficult to get the needed hardware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ED5BB8-6EED-3D4F-A522-C86EEE949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62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2719D-41D2-C043-8980-39597509B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E94155"/>
                </a:solidFill>
              </a:rPr>
              <a:t>The future of DIY APS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9EEB4AE-053F-3A4F-9D40-A18668D11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2EDFD8-7349-4E4A-9776-9A6D875C2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8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47512-E470-4B4F-BF02-CE0EF3CD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77F9EE-9124-5C48-9169-4CE6D5114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Industry is slowly allowing collaboration</a:t>
            </a:r>
          </a:p>
          <a:p>
            <a:pPr lvl="1"/>
            <a:r>
              <a:rPr lang="en-US" dirty="0"/>
              <a:t>Dexcom</a:t>
            </a:r>
          </a:p>
          <a:p>
            <a:pPr lvl="1"/>
            <a:r>
              <a:rPr lang="en-US" dirty="0"/>
              <a:t>Roche</a:t>
            </a:r>
          </a:p>
          <a:p>
            <a:r>
              <a:rPr lang="en-US" dirty="0"/>
              <a:t>From top down to bottom up?</a:t>
            </a:r>
          </a:p>
          <a:p>
            <a:r>
              <a:rPr lang="en-US" dirty="0"/>
              <a:t>New financing structures?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6132CB6-6946-7144-8AB6-63D7CC8A8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20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20300-CC9D-1A42-BD14-3D622691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C58E9D-CE23-0C44-9187-D9872D27C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new perspective for research</a:t>
            </a:r>
          </a:p>
          <a:p>
            <a:r>
              <a:rPr lang="en-US" dirty="0"/>
              <a:t>Supported by H2020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3D945A-A4D2-374B-8F25-33BF6325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8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93842D-BD64-634A-9700-D1EFBFF5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3D2E17-E92D-1046-97ED-26F52D814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Empowered by increased </a:t>
            </a:r>
            <a:r>
              <a:rPr lang="en-US" dirty="0" err="1"/>
              <a:t>QoC</a:t>
            </a:r>
            <a:endParaRPr lang="en-US" dirty="0"/>
          </a:p>
          <a:p>
            <a:r>
              <a:rPr lang="en-US" dirty="0"/>
              <a:t>New struggles, new ideas</a:t>
            </a:r>
          </a:p>
          <a:p>
            <a:r>
              <a:rPr lang="en-US" dirty="0"/>
              <a:t>Sick of hearing “no”</a:t>
            </a:r>
          </a:p>
          <a:p>
            <a:r>
              <a:rPr lang="en-US" dirty="0"/>
              <a:t>Tired of waiting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C1FF8E-1971-8B45-911B-1C873EB8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62551ED-EC1A-A548-A7A0-B917A38951CF}"/>
              </a:ext>
            </a:extLst>
          </p:cNvPr>
          <p:cNvSpPr txBox="1"/>
          <p:nvPr/>
        </p:nvSpPr>
        <p:spPr>
          <a:xfrm>
            <a:off x="4997302" y="5338417"/>
            <a:ext cx="585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change to be continued</a:t>
            </a:r>
          </a:p>
        </p:txBody>
      </p:sp>
    </p:spTree>
    <p:extLst>
      <p:ext uri="{BB962C8B-B14F-4D97-AF65-F5344CB8AC3E}">
        <p14:creationId xmlns:p14="http://schemas.microsoft.com/office/powerpoint/2010/main" val="3873161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F8785-118E-F54D-9249-3730B022FC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E94155"/>
                </a:solidFill>
              </a:rPr>
              <a:t>What we can learn from DIY APS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8B6B7EA-83F9-6645-B7BB-5D779EB01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96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E77C6-D133-A046-A4F7-1E0C8B9D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health &amp; patients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6CFE43-5502-C64B-87DB-800238C04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020186"/>
            <a:ext cx="7315200" cy="3519377"/>
          </a:xfrm>
        </p:spPr>
        <p:txBody>
          <a:bodyPr/>
          <a:lstStyle/>
          <a:p>
            <a:r>
              <a:rPr lang="en-US" dirty="0"/>
              <a:t>Team work makes the dream work</a:t>
            </a:r>
          </a:p>
          <a:p>
            <a:r>
              <a:rPr lang="en-US" dirty="0"/>
              <a:t>Online patient communities are opportunities for innovation in care/cure</a:t>
            </a:r>
          </a:p>
          <a:p>
            <a:r>
              <a:rPr lang="en-US" dirty="0"/>
              <a:t>There’s always a way, just get started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1088E1-280A-C642-B99C-34D1ED9B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8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82E69-D6C0-664F-894E-A62102D6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</a:t>
            </a:r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D98A165C-68EA-4D4F-AD71-0FA40314F2A5}"/>
              </a:ext>
            </a:extLst>
          </p:cNvPr>
          <p:cNvGrpSpPr/>
          <p:nvPr/>
        </p:nvGrpSpPr>
        <p:grpSpPr>
          <a:xfrm>
            <a:off x="4075570" y="1994"/>
            <a:ext cx="6594766" cy="6792190"/>
            <a:chOff x="4075570" y="1994"/>
            <a:chExt cx="6594766" cy="6792190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649BC1A0-E78F-7743-82D5-C67F1CABD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72954" y="3430991"/>
              <a:ext cx="3297382" cy="3363191"/>
            </a:xfrm>
            <a:prstGeom prst="rect">
              <a:avLst/>
            </a:prstGeom>
          </p:spPr>
        </p:pic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F2AFFD3-6822-5F4E-85EC-BA0E34486D35}"/>
                </a:ext>
              </a:extLst>
            </p:cNvPr>
            <p:cNvGrpSpPr/>
            <p:nvPr/>
          </p:nvGrpSpPr>
          <p:grpSpPr>
            <a:xfrm>
              <a:off x="4075570" y="1994"/>
              <a:ext cx="6594766" cy="6792190"/>
              <a:chOff x="5195453" y="67802"/>
              <a:chExt cx="6594766" cy="6792190"/>
            </a:xfrm>
          </p:grpSpPr>
          <p:pic>
            <p:nvPicPr>
              <p:cNvPr id="21" name="Afbeelding 20">
                <a:extLst>
                  <a:ext uri="{FF2B5EF4-FFF2-40B4-BE49-F238E27FC236}">
                    <a16:creationId xmlns:a16="http://schemas.microsoft.com/office/drawing/2014/main" id="{1B9F6185-F255-F34F-B4DC-B5F03D0CD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5453" y="67802"/>
                <a:ext cx="3297382" cy="3429000"/>
              </a:xfrm>
              <a:prstGeom prst="rect">
                <a:avLst/>
              </a:prstGeom>
            </p:spPr>
          </p:pic>
          <p:pic>
            <p:nvPicPr>
              <p:cNvPr id="23" name="Afbeelding 22">
                <a:extLst>
                  <a:ext uri="{FF2B5EF4-FFF2-40B4-BE49-F238E27FC236}">
                    <a16:creationId xmlns:a16="http://schemas.microsoft.com/office/drawing/2014/main" id="{D60BB639-C124-EE40-AD8B-72C33AAB98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5603" b="12234"/>
              <a:stretch/>
            </p:blipFill>
            <p:spPr>
              <a:xfrm>
                <a:off x="5195453" y="3496801"/>
                <a:ext cx="3297382" cy="3363191"/>
              </a:xfrm>
              <a:prstGeom prst="rect">
                <a:avLst/>
              </a:prstGeom>
            </p:spPr>
          </p:pic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E5CA037D-0E1A-5B46-877F-9F42A60F4F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0909"/>
              <a:stretch/>
            </p:blipFill>
            <p:spPr>
              <a:xfrm>
                <a:off x="8492837" y="67802"/>
                <a:ext cx="3297382" cy="3429000"/>
              </a:xfrm>
              <a:prstGeom prst="rect">
                <a:avLst/>
              </a:prstGeom>
            </p:spPr>
          </p:pic>
        </p:grp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576C42-995C-9D48-9FC2-57E9BED4E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0336" y="0"/>
            <a:ext cx="1521664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62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E3C6141-4CF5-7448-BE4C-8573F97D8291}"/>
              </a:ext>
            </a:extLst>
          </p:cNvPr>
          <p:cNvSpPr txBox="1"/>
          <p:nvPr/>
        </p:nvSpPr>
        <p:spPr>
          <a:xfrm>
            <a:off x="1069849" y="1298448"/>
            <a:ext cx="3258688" cy="3255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spc="-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“Science and everyday life cannot and should not be separated”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spc="-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spc="-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Rosalind Franklin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F762FC-5C33-0A49-A548-77708124F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1040270"/>
            <a:ext cx="6367271" cy="4769307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8503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82E69-D6C0-664F-894E-A62102D6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04541EC-96CE-5C4C-9B24-F6F6891769E3}"/>
              </a:ext>
            </a:extLst>
          </p:cNvPr>
          <p:cNvGrpSpPr/>
          <p:nvPr/>
        </p:nvGrpSpPr>
        <p:grpSpPr>
          <a:xfrm>
            <a:off x="3971598" y="758252"/>
            <a:ext cx="7288877" cy="5913622"/>
            <a:chOff x="3971598" y="758252"/>
            <a:chExt cx="7288877" cy="5913622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020EEB2C-6C72-BE42-B554-AA6FD2BE6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0017" y="3896280"/>
              <a:ext cx="2321949" cy="2775594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2CD47C9-7609-AD44-8287-BF96FDE90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88" t="22884" b="20376"/>
            <a:stretch/>
          </p:blipFill>
          <p:spPr>
            <a:xfrm>
              <a:off x="3971598" y="758252"/>
              <a:ext cx="3541567" cy="3327832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FAFBE35C-ED79-F946-B563-8F5FCC22F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872"/>
            <a:stretch/>
          </p:blipFill>
          <p:spPr>
            <a:xfrm>
              <a:off x="7513164" y="758253"/>
              <a:ext cx="3747311" cy="3327832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A71919E-43A8-F84E-9390-DC3BF453F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556" r="12485"/>
            <a:stretch/>
          </p:blipFill>
          <p:spPr>
            <a:xfrm rot="5400000">
              <a:off x="8379987" y="3219261"/>
              <a:ext cx="2013663" cy="3747311"/>
            </a:xfrm>
            <a:prstGeom prst="rect">
              <a:avLst/>
            </a:prstGeom>
          </p:spPr>
        </p:pic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8E7DA5E6-1745-3D45-8F97-33D8CFC2D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5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82E69-D6C0-664F-894E-A62102D6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77E2DB8-BB8F-AF4B-8F0A-D13F40AA486E}"/>
              </a:ext>
            </a:extLst>
          </p:cNvPr>
          <p:cNvSpPr txBox="1"/>
          <p:nvPr/>
        </p:nvSpPr>
        <p:spPr>
          <a:xfrm>
            <a:off x="3540706" y="2885819"/>
            <a:ext cx="73949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Bradley Hand" pitchFamily="2" charset="77"/>
                <a:cs typeface="Bangla Sangam MN" panose="02000000000000000000" pitchFamily="2" charset="0"/>
              </a:rPr>
              <a:t>“Better </a:t>
            </a:r>
            <a:r>
              <a:rPr lang="en-US" sz="3200" i="1" dirty="0">
                <a:solidFill>
                  <a:srgbClr val="53BBD2"/>
                </a:solidFill>
                <a:latin typeface="Bradley Hand" pitchFamily="2" charset="77"/>
                <a:cs typeface="Bangla Sangam MN" panose="02000000000000000000" pitchFamily="2" charset="0"/>
              </a:rPr>
              <a:t>health</a:t>
            </a:r>
            <a:r>
              <a:rPr lang="en-US" sz="3200" i="1" dirty="0">
                <a:latin typeface="Bradley Hand" pitchFamily="2" charset="77"/>
                <a:cs typeface="Bangla Sangam MN" panose="02000000000000000000" pitchFamily="2" charset="0"/>
              </a:rPr>
              <a:t>  is not  a </a:t>
            </a:r>
            <a:r>
              <a:rPr lang="en-US" sz="3200" i="1" dirty="0">
                <a:solidFill>
                  <a:srgbClr val="53BBD2"/>
                </a:solidFill>
                <a:latin typeface="Bradley Hand" pitchFamily="2" charset="77"/>
                <a:cs typeface="Bangla Sangam MN" panose="02000000000000000000" pitchFamily="2" charset="0"/>
              </a:rPr>
              <a:t>science</a:t>
            </a:r>
            <a:r>
              <a:rPr lang="en-US" sz="3200" i="1" dirty="0">
                <a:latin typeface="Bradley Hand" pitchFamily="2" charset="77"/>
                <a:cs typeface="Bangla Sangam MN" panose="02000000000000000000" pitchFamily="2" charset="0"/>
              </a:rPr>
              <a:t>  problem, </a:t>
            </a:r>
            <a:br>
              <a:rPr lang="en-US" sz="3200" i="1" dirty="0">
                <a:latin typeface="Bradley Hand" pitchFamily="2" charset="77"/>
                <a:cs typeface="Bangla Sangam MN" panose="02000000000000000000" pitchFamily="2" charset="0"/>
              </a:rPr>
            </a:br>
            <a:r>
              <a:rPr lang="en-US" sz="3200" i="1" dirty="0">
                <a:latin typeface="Bradley Hand" pitchFamily="2" charset="77"/>
                <a:cs typeface="Bangla Sangam MN" panose="02000000000000000000" pitchFamily="2" charset="0"/>
              </a:rPr>
              <a:t>it’s an </a:t>
            </a:r>
            <a:r>
              <a:rPr lang="en-US" sz="3200" i="1" dirty="0">
                <a:solidFill>
                  <a:srgbClr val="53BBD2"/>
                </a:solidFill>
                <a:latin typeface="Bradley Hand" pitchFamily="2" charset="77"/>
                <a:cs typeface="Bangla Sangam MN" panose="02000000000000000000" pitchFamily="2" charset="0"/>
              </a:rPr>
              <a:t>information</a:t>
            </a:r>
            <a:r>
              <a:rPr lang="en-US" sz="3200" i="1" dirty="0">
                <a:latin typeface="Bradley Hand" pitchFamily="2" charset="77"/>
                <a:cs typeface="Bangla Sangam MN" panose="02000000000000000000" pitchFamily="2" charset="0"/>
              </a:rPr>
              <a:t> problem”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553E097-8FF6-FC47-A331-61F1DAC34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32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82E69-D6C0-664F-894E-A62102D6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C3C2605-2BD6-3142-8C31-DF7E9FCA6F57}"/>
              </a:ext>
            </a:extLst>
          </p:cNvPr>
          <p:cNvGrpSpPr/>
          <p:nvPr/>
        </p:nvGrpSpPr>
        <p:grpSpPr>
          <a:xfrm>
            <a:off x="3766568" y="1643377"/>
            <a:ext cx="7813964" cy="3906982"/>
            <a:chOff x="3448069" y="1684474"/>
            <a:chExt cx="7813964" cy="3906982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2C939AD-D054-AE4A-A5CF-E92EB49EF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5051" y="1684474"/>
              <a:ext cx="3906982" cy="3906982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493FDC41-037E-C948-9FB8-F95906C9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8069" y="1684474"/>
              <a:ext cx="3906982" cy="3906982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F9A106-B00E-FF48-A797-AF4EBB696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6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D004B-1E5B-C945-9BAA-60149998F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E94155"/>
                </a:solidFill>
              </a:rPr>
              <a:t>What’s digital health(*)?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E498B34-EE5A-5B44-8266-B9C26D18AE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(*)to me, the patient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4A261E-148F-D340-9147-5FF48331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7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48044-11A5-5741-9668-DB78E80BD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health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B1D7EE-A16E-9B4B-B603-479896158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70562"/>
            <a:ext cx="7315200" cy="5311739"/>
          </a:xfrm>
        </p:spPr>
        <p:txBody>
          <a:bodyPr/>
          <a:lstStyle/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“</a:t>
            </a:r>
            <a:r>
              <a:rPr lang="nl-BE" i="1" dirty="0"/>
              <a:t>By </a:t>
            </a:r>
            <a:r>
              <a:rPr lang="nl-BE" i="1" dirty="0">
                <a:solidFill>
                  <a:srgbClr val="53BBD2"/>
                </a:solidFill>
              </a:rPr>
              <a:t>combining technology </a:t>
            </a:r>
            <a:r>
              <a:rPr lang="nl-BE" i="1" dirty="0"/>
              <a:t>and the </a:t>
            </a:r>
            <a:r>
              <a:rPr lang="nl-BE" i="1" dirty="0">
                <a:solidFill>
                  <a:srgbClr val="53BBD2"/>
                </a:solidFill>
              </a:rPr>
              <a:t>genomic revolution</a:t>
            </a:r>
            <a:r>
              <a:rPr lang="nl-BE" i="1" dirty="0"/>
              <a:t>, digital health is empowering us to </a:t>
            </a:r>
            <a:r>
              <a:rPr lang="nl-BE" i="1" dirty="0">
                <a:solidFill>
                  <a:srgbClr val="53BBD2"/>
                </a:solidFill>
              </a:rPr>
              <a:t>track, manage and improve </a:t>
            </a:r>
            <a:r>
              <a:rPr lang="nl-BE" i="1" dirty="0"/>
              <a:t>our own and our family’s </a:t>
            </a:r>
            <a:r>
              <a:rPr lang="nl-BE" i="1" dirty="0">
                <a:solidFill>
                  <a:srgbClr val="53BBD2"/>
                </a:solidFill>
              </a:rPr>
              <a:t>health and care environments</a:t>
            </a:r>
            <a:r>
              <a:rPr lang="nl-BE" i="1" dirty="0"/>
              <a:t> leading to greater independence and improved health outcomes.”</a:t>
            </a:r>
          </a:p>
          <a:p>
            <a:pPr marL="0" indent="0" algn="ctr">
              <a:buNone/>
            </a:pPr>
            <a:endParaRPr lang="nl-BE" i="1" dirty="0"/>
          </a:p>
          <a:p>
            <a:r>
              <a:rPr lang="nl-BE" i="1" dirty="0"/>
              <a:t>Improve efficiency</a:t>
            </a:r>
          </a:p>
          <a:p>
            <a:r>
              <a:rPr lang="nl-BE" i="1" dirty="0"/>
              <a:t>Improve access</a:t>
            </a:r>
          </a:p>
          <a:p>
            <a:r>
              <a:rPr lang="nl-BE" i="1" dirty="0"/>
              <a:t>Increase QoC</a:t>
            </a:r>
          </a:p>
          <a:p>
            <a:r>
              <a:rPr lang="nl-BE" i="1" dirty="0"/>
              <a:t>Personalize medicine </a:t>
            </a:r>
          </a:p>
          <a:p>
            <a:pPr algn="ctr"/>
            <a:endParaRPr lang="nl-BE" i="1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7B35E5-E616-1240-8D1B-B791879B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58823-1E2D-D04F-8E62-F461D29F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BFADD5-1D4E-B54E-9B48-A9AE71664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Bottom-up vs top-down innovation</a:t>
            </a:r>
          </a:p>
          <a:p>
            <a:r>
              <a:rPr lang="en-US" dirty="0"/>
              <a:t>Economic/legal concepts(competition, market, regulation)</a:t>
            </a:r>
          </a:p>
          <a:p>
            <a:r>
              <a:rPr lang="en-US" dirty="0"/>
              <a:t>Timing</a:t>
            </a:r>
          </a:p>
          <a:p>
            <a:r>
              <a:rPr lang="en-US" dirty="0"/>
              <a:t>Duties vs obligations</a:t>
            </a:r>
          </a:p>
          <a:p>
            <a:r>
              <a:rPr lang="en-US" dirty="0"/>
              <a:t>USA vs EU environment</a:t>
            </a:r>
          </a:p>
          <a:p>
            <a:r>
              <a:rPr lang="en-US" dirty="0"/>
              <a:t>Actionable big data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217224-4983-3849-BFAE-45455FBB2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4" y="0"/>
            <a:ext cx="1580936" cy="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6076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513</Words>
  <Application>Microsoft Macintosh PowerPoint</Application>
  <PresentationFormat>Breedbeeld</PresentationFormat>
  <Paragraphs>116</Paragraphs>
  <Slides>30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Bradley Hand</vt:lpstr>
      <vt:lpstr>Calibri</vt:lpstr>
      <vt:lpstr>Corbel</vt:lpstr>
      <vt:lpstr>Courier New</vt:lpstr>
      <vt:lpstr>Wingdings 2</vt:lpstr>
      <vt:lpstr>Frame</vt:lpstr>
      <vt:lpstr>PowerPoint-presentatie</vt:lpstr>
      <vt:lpstr>#WEARENOTWAITING</vt:lpstr>
      <vt:lpstr>My story</vt:lpstr>
      <vt:lpstr>My story</vt:lpstr>
      <vt:lpstr>My story</vt:lpstr>
      <vt:lpstr>My story</vt:lpstr>
      <vt:lpstr>What’s digital health(*)?</vt:lpstr>
      <vt:lpstr>Digital health</vt:lpstr>
      <vt:lpstr>The challenge </vt:lpstr>
      <vt:lpstr>Patients &amp; companies vs digital health</vt:lpstr>
      <vt:lpstr>My vision</vt:lpstr>
      <vt:lpstr>The digital gap</vt:lpstr>
      <vt:lpstr>What we have vs what we want</vt:lpstr>
      <vt:lpstr>DIY APS(do it yourself artificial pancreas system)</vt:lpstr>
      <vt:lpstr>A quick intro to diabetes type 1</vt:lpstr>
      <vt:lpstr>History</vt:lpstr>
      <vt:lpstr>Patient reality</vt:lpstr>
      <vt:lpstr>The first steps</vt:lpstr>
      <vt:lpstr>What is DIY APS?</vt:lpstr>
      <vt:lpstr>The error we needed/have</vt:lpstr>
      <vt:lpstr>Why not go for catalog options?</vt:lpstr>
      <vt:lpstr>Today</vt:lpstr>
      <vt:lpstr>DIY APS in BE</vt:lpstr>
      <vt:lpstr>The future of DIY APS</vt:lpstr>
      <vt:lpstr>Industry</vt:lpstr>
      <vt:lpstr>Research</vt:lpstr>
      <vt:lpstr>Users</vt:lpstr>
      <vt:lpstr>What we can learn from DIY APS</vt:lpstr>
      <vt:lpstr>Digital health &amp; patients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Margot Vanfleteren</dc:creator>
  <cp:lastModifiedBy>Margot Vanfleteren</cp:lastModifiedBy>
  <cp:revision>1</cp:revision>
  <dcterms:created xsi:type="dcterms:W3CDTF">2019-09-05T11:10:32Z</dcterms:created>
  <dcterms:modified xsi:type="dcterms:W3CDTF">2019-09-05T11:41:11Z</dcterms:modified>
</cp:coreProperties>
</file>